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8" r:id="rId4"/>
    <p:sldId id="272" r:id="rId5"/>
    <p:sldId id="275" r:id="rId6"/>
    <p:sldId id="278" r:id="rId7"/>
    <p:sldId id="276" r:id="rId8"/>
    <p:sldId id="279" r:id="rId9"/>
    <p:sldId id="281" r:id="rId10"/>
    <p:sldId id="282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83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D43752-4D4A-445D-A295-F7636BE81162}" type="doc">
      <dgm:prSet loTypeId="urn:microsoft.com/office/officeart/2005/8/layout/default" loCatId="list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F1AB8EF0-19F6-4142-B273-246EF36FC6F8}">
      <dgm:prSet phldrT="[Текст]" custT="1"/>
      <dgm:spPr/>
      <dgm:t>
        <a:bodyPr/>
        <a:lstStyle/>
        <a:p>
          <a:r>
            <a:rPr lang="ru-RU" sz="1600" dirty="0" smtClean="0"/>
            <a:t>Одной из важнейших задач дошкольного воспитания является разностороннее гармоничное развитие ребенка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2FCC0856-F7EB-4323-AA12-FC30F98BFAB3}" type="parTrans" cxnId="{833C4D8B-8EB6-4BC3-AC1D-1CE20A6EA86F}">
      <dgm:prSet/>
      <dgm:spPr/>
      <dgm:t>
        <a:bodyPr/>
        <a:lstStyle/>
        <a:p>
          <a:endParaRPr lang="ru-RU"/>
        </a:p>
      </dgm:t>
    </dgm:pt>
    <dgm:pt modelId="{203F6482-81A7-4DE1-8A67-010CB9AB5768}" type="sibTrans" cxnId="{833C4D8B-8EB6-4BC3-AC1D-1CE20A6EA86F}">
      <dgm:prSet/>
      <dgm:spPr/>
      <dgm:t>
        <a:bodyPr/>
        <a:lstStyle/>
        <a:p>
          <a:endParaRPr lang="ru-RU"/>
        </a:p>
      </dgm:t>
    </dgm:pt>
    <dgm:pt modelId="{BC23963E-3A04-4E1D-B8D7-C09254A34B45}">
      <dgm:prSet phldrT="[Текст]" custT="1"/>
      <dgm:spPr/>
      <dgm:t>
        <a:bodyPr/>
        <a:lstStyle/>
        <a:p>
          <a:r>
            <a:rPr lang="ru-RU" sz="1600" dirty="0" smtClean="0"/>
            <a:t>В соответствии с требованиями ФГОС развивающая предметно-пространственная среда должна обеспечивать максимальную реализацию образовательного потенциала пространства не только группы дошкольной организации, а также территории, прилегающей к  дошкольной организации</a:t>
          </a:r>
          <a:r>
            <a:rPr lang="ru-RU" sz="1500" dirty="0" smtClean="0"/>
            <a:t>. </a:t>
          </a:r>
          <a:endParaRPr lang="ru-RU" sz="1500" dirty="0">
            <a:latin typeface="Times New Roman" pitchFamily="18" charset="0"/>
            <a:cs typeface="Times New Roman" pitchFamily="18" charset="0"/>
          </a:endParaRPr>
        </a:p>
      </dgm:t>
    </dgm:pt>
    <dgm:pt modelId="{B8727363-3E17-4422-8E66-CDE82D746C9D}" type="parTrans" cxnId="{0F747C13-63BB-49AD-A8D8-82F4C28AB23B}">
      <dgm:prSet/>
      <dgm:spPr/>
      <dgm:t>
        <a:bodyPr/>
        <a:lstStyle/>
        <a:p>
          <a:endParaRPr lang="ru-RU"/>
        </a:p>
      </dgm:t>
    </dgm:pt>
    <dgm:pt modelId="{A86D9385-60AA-4746-8E01-D2B91B191B88}" type="sibTrans" cxnId="{0F747C13-63BB-49AD-A8D8-82F4C28AB23B}">
      <dgm:prSet/>
      <dgm:spPr/>
      <dgm:t>
        <a:bodyPr/>
        <a:lstStyle/>
        <a:p>
          <a:endParaRPr lang="ru-RU"/>
        </a:p>
      </dgm:t>
    </dgm:pt>
    <dgm:pt modelId="{8059CB00-C29C-4687-AA8F-8F578B463EB5}" type="pres">
      <dgm:prSet presAssocID="{32D43752-4D4A-445D-A295-F7636BE8116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C39021-C14D-489A-9F01-C328A522E42B}" type="pres">
      <dgm:prSet presAssocID="{F1AB8EF0-19F6-4142-B273-246EF36FC6F8}" presName="node" presStyleLbl="node1" presStyleIdx="0" presStyleCnt="2" custLinFactNeighborX="-687" custLinFactNeighborY="46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B54A95-96CB-4201-88F3-C2094BA32124}" type="pres">
      <dgm:prSet presAssocID="{203F6482-81A7-4DE1-8A67-010CB9AB5768}" presName="sibTrans" presStyleCnt="0"/>
      <dgm:spPr/>
    </dgm:pt>
    <dgm:pt modelId="{0C37DDA4-8F72-4D83-B14C-8E6AEA9B427D}" type="pres">
      <dgm:prSet presAssocID="{BC23963E-3A04-4E1D-B8D7-C09254A34B45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747C13-63BB-49AD-A8D8-82F4C28AB23B}" srcId="{32D43752-4D4A-445D-A295-F7636BE81162}" destId="{BC23963E-3A04-4E1D-B8D7-C09254A34B45}" srcOrd="1" destOrd="0" parTransId="{B8727363-3E17-4422-8E66-CDE82D746C9D}" sibTransId="{A86D9385-60AA-4746-8E01-D2B91B191B88}"/>
    <dgm:cxn modelId="{833C4D8B-8EB6-4BC3-AC1D-1CE20A6EA86F}" srcId="{32D43752-4D4A-445D-A295-F7636BE81162}" destId="{F1AB8EF0-19F6-4142-B273-246EF36FC6F8}" srcOrd="0" destOrd="0" parTransId="{2FCC0856-F7EB-4323-AA12-FC30F98BFAB3}" sibTransId="{203F6482-81A7-4DE1-8A67-010CB9AB5768}"/>
    <dgm:cxn modelId="{CF20F3EF-18E6-4C04-BB03-9A26DDD36AE0}" type="presOf" srcId="{F1AB8EF0-19F6-4142-B273-246EF36FC6F8}" destId="{4DC39021-C14D-489A-9F01-C328A522E42B}" srcOrd="0" destOrd="0" presId="urn:microsoft.com/office/officeart/2005/8/layout/default"/>
    <dgm:cxn modelId="{AD45E1EC-4178-4365-8716-DCA0B97C9E34}" type="presOf" srcId="{BC23963E-3A04-4E1D-B8D7-C09254A34B45}" destId="{0C37DDA4-8F72-4D83-B14C-8E6AEA9B427D}" srcOrd="0" destOrd="0" presId="urn:microsoft.com/office/officeart/2005/8/layout/default"/>
    <dgm:cxn modelId="{1E6E75BF-4C5A-42C1-9E47-B185BEA8C242}" type="presOf" srcId="{32D43752-4D4A-445D-A295-F7636BE81162}" destId="{8059CB00-C29C-4687-AA8F-8F578B463EB5}" srcOrd="0" destOrd="0" presId="urn:microsoft.com/office/officeart/2005/8/layout/default"/>
    <dgm:cxn modelId="{9C7F2C22-4C51-44DC-B115-789164EA8E53}" type="presParOf" srcId="{8059CB00-C29C-4687-AA8F-8F578B463EB5}" destId="{4DC39021-C14D-489A-9F01-C328A522E42B}" srcOrd="0" destOrd="0" presId="urn:microsoft.com/office/officeart/2005/8/layout/default"/>
    <dgm:cxn modelId="{6921D343-0CCB-49EE-81A8-849AAC7DB2C5}" type="presParOf" srcId="{8059CB00-C29C-4687-AA8F-8F578B463EB5}" destId="{F2B54A95-96CB-4201-88F3-C2094BA32124}" srcOrd="1" destOrd="0" presId="urn:microsoft.com/office/officeart/2005/8/layout/default"/>
    <dgm:cxn modelId="{25071CE0-6329-46A5-9C94-F779CFD229DB}" type="presParOf" srcId="{8059CB00-C29C-4687-AA8F-8F578B463EB5}" destId="{0C37DDA4-8F72-4D83-B14C-8E6AEA9B427D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C39021-C14D-489A-9F01-C328A522E42B}">
      <dsp:nvSpPr>
        <dsp:cNvPr id="0" name=""/>
        <dsp:cNvSpPr/>
      </dsp:nvSpPr>
      <dsp:spPr>
        <a:xfrm>
          <a:off x="1331064" y="96976"/>
          <a:ext cx="3387328" cy="2032396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Одной из важнейших задач дошкольного воспитания является разностороннее гармоничное развитие ребенка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31064" y="96976"/>
        <a:ext cx="3387328" cy="2032396"/>
      </dsp:txXfrm>
    </dsp:sp>
    <dsp:sp modelId="{0C37DDA4-8F72-4D83-B14C-8E6AEA9B427D}">
      <dsp:nvSpPr>
        <dsp:cNvPr id="0" name=""/>
        <dsp:cNvSpPr/>
      </dsp:nvSpPr>
      <dsp:spPr>
        <a:xfrm>
          <a:off x="1354335" y="2373498"/>
          <a:ext cx="3387328" cy="2032396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 соответствии с требованиями ФГОС развивающая предметно-пространственная среда должна обеспечивать максимальную реализацию образовательного потенциала пространства не только группы дошкольной организации, а также территории, прилегающей к  дошкольной организации</a:t>
          </a:r>
          <a:r>
            <a:rPr lang="ru-RU" sz="1500" kern="1200" dirty="0" smtClean="0"/>
            <a:t>. 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54335" y="2373498"/>
        <a:ext cx="3387328" cy="2032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http://www.maam.ru/upload/blogs/bfd165d3d541bdf051bcc011ce2604bd.jpg.jpg" TargetMode="External"/><Relationship Id="rId18" Type="http://schemas.openxmlformats.org/officeDocument/2006/relationships/image" Target="../media/image12.jpeg"/><Relationship Id="rId3" Type="http://schemas.openxmlformats.org/officeDocument/2006/relationships/image" Target="../media/image4.jpeg"/><Relationship Id="rId21" Type="http://schemas.openxmlformats.org/officeDocument/2006/relationships/image" Target="http://www.maam.ru/upload/blogs/detsad-291905-1420388016.jpg" TargetMode="External"/><Relationship Id="rId7" Type="http://schemas.openxmlformats.org/officeDocument/2006/relationships/image" Target="http://www.maam.ru/upload/blogs/detsad-291905-1420388064.jpg" TargetMode="External"/><Relationship Id="rId12" Type="http://schemas.openxmlformats.org/officeDocument/2006/relationships/image" Target="../media/image9.jpeg"/><Relationship Id="rId17" Type="http://schemas.openxmlformats.org/officeDocument/2006/relationships/image" Target="http://ped-kopilka.ru/images/2%28360%29.jpg" TargetMode="External"/><Relationship Id="rId2" Type="http://schemas.openxmlformats.org/officeDocument/2006/relationships/image" Target="../media/image2.jpeg"/><Relationship Id="rId16" Type="http://schemas.openxmlformats.org/officeDocument/2006/relationships/image" Target="../media/image11.jpeg"/><Relationship Id="rId20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http://www.maam.ru/upload/blogs/detsad-209012-1420985969.jpg" TargetMode="External"/><Relationship Id="rId5" Type="http://schemas.openxmlformats.org/officeDocument/2006/relationships/image" Target="../media/image5.jpeg"/><Relationship Id="rId15" Type="http://schemas.openxmlformats.org/officeDocument/2006/relationships/image" Target="http://www.maam.ru/upload/blogs/ab78ba4bb0385f4596e435dd0a8fee57.jpg.jpg" TargetMode="External"/><Relationship Id="rId10" Type="http://schemas.openxmlformats.org/officeDocument/2006/relationships/image" Target="../media/image8.jpeg"/><Relationship Id="rId19" Type="http://schemas.openxmlformats.org/officeDocument/2006/relationships/image" Target="http://www.maam.ru/upload/blogs/detsad-169581-1416838862.jpg" TargetMode="External"/><Relationship Id="rId4" Type="http://schemas.openxmlformats.org/officeDocument/2006/relationships/image" Target="http://www.maam.ru/upload/blogs/detsad-236671-1415877405.jpg" TargetMode="External"/><Relationship Id="rId9" Type="http://schemas.openxmlformats.org/officeDocument/2006/relationships/image" Target="http://www.maam.ru/upload/blogs/detsad-209012-1420986778.jpg" TargetMode="External"/><Relationship Id="rId1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http://tmndetsady.ru/upload/news/orig_85fbbb9097c319bd6d9ebf6970becfa9.jpg" TargetMode="External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http://www.maam.ru/upload/blogs/detsad-209012-1420985228.jpg" TargetMode="External"/><Relationship Id="rId5" Type="http://schemas.openxmlformats.org/officeDocument/2006/relationships/image" Target="../media/image15.jpeg"/><Relationship Id="rId10" Type="http://schemas.openxmlformats.org/officeDocument/2006/relationships/image" Target="http://www.maam.ru/upload/blogs/detsad-236671-1415878227.jpg" TargetMode="External"/><Relationship Id="rId4" Type="http://schemas.openxmlformats.org/officeDocument/2006/relationships/image" Target="http://www.maam.ru/upload/blogs/detsad-259519-1416201399.jpg" TargetMode="External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групп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9352" y="1"/>
            <a:ext cx="9173352" cy="6857999"/>
          </a:xfrm>
          <a:prstGeom prst="rect">
            <a:avLst/>
          </a:prstGeom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8136904" cy="1008000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Проект «Волшебная полянка» </a:t>
            </a:r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/>
            </a:r>
            <a:b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endParaRPr lang="ru-RU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6096" y="5445224"/>
            <a:ext cx="3521150" cy="1080121"/>
          </a:xfrm>
        </p:spPr>
        <p:txBody>
          <a:bodyPr>
            <a:noAutofit/>
          </a:bodyPr>
          <a:lstStyle/>
          <a:p>
            <a:pPr algn="l"/>
            <a:r>
              <a:rPr lang="ru-RU" sz="1800" kern="0" dirty="0" smtClean="0"/>
              <a:t> </a:t>
            </a:r>
            <a:r>
              <a:rPr lang="ru-RU" sz="1800" b="1" kern="0" spc="50" dirty="0" smtClean="0">
                <a:ln w="127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Выполнили:</a:t>
            </a:r>
          </a:p>
          <a:p>
            <a:r>
              <a:rPr lang="ru-RU" sz="1800" b="1" kern="0" spc="50" dirty="0" smtClean="0">
                <a:ln w="127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Игнатова Лариса Анатольевна</a:t>
            </a:r>
          </a:p>
          <a:p>
            <a:r>
              <a:rPr lang="ru-RU" sz="1800" b="1" kern="0" spc="50" dirty="0" err="1" smtClean="0">
                <a:ln w="127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Дроздецкая</a:t>
            </a:r>
            <a:r>
              <a:rPr lang="ru-RU" sz="1800" b="1" kern="0" spc="50" dirty="0" smtClean="0">
                <a:ln w="127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Татьяна Егоровна</a:t>
            </a:r>
            <a:endParaRPr lang="ru-RU" sz="1800" b="1" kern="0" spc="50" dirty="0">
              <a:ln w="12700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7" descr="Безымянн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3182" cy="708510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Материальные затраты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331225" y="1325880"/>
          <a:ext cx="4481549" cy="4206240"/>
        </p:xfrm>
        <a:graphic>
          <a:graphicData uri="http://schemas.openxmlformats.org/drawingml/2006/table">
            <a:tbl>
              <a:tblPr/>
              <a:tblGrid>
                <a:gridCol w="354969"/>
                <a:gridCol w="2236567"/>
                <a:gridCol w="969197"/>
                <a:gridCol w="920816"/>
              </a:tblGrid>
              <a:tr h="353391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/>
                          <a:ea typeface="Times New Roman"/>
                        </a:rPr>
                        <a:t>№ </a:t>
                      </a:r>
                      <a:r>
                        <a:rPr lang="ru-RU" sz="1200" dirty="0" err="1">
                          <a:latin typeface="Arial"/>
                          <a:ea typeface="Times New Roman"/>
                        </a:rPr>
                        <a:t>п</a:t>
                      </a:r>
                      <a:r>
                        <a:rPr lang="ru-RU" sz="1200" dirty="0">
                          <a:latin typeface="Arial"/>
                          <a:ea typeface="Times New Roman"/>
                        </a:rPr>
                        <a:t>/</a:t>
                      </a:r>
                      <a:r>
                        <a:rPr lang="ru-RU" sz="1200" dirty="0" err="1">
                          <a:latin typeface="Arial"/>
                          <a:ea typeface="Times New Roman"/>
                        </a:rPr>
                        <a:t>п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/>
                          <a:ea typeface="Times New Roman"/>
                        </a:rPr>
                        <a:t>Наименование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Arial"/>
                          <a:ea typeface="Times New Roman"/>
                        </a:rPr>
                        <a:t>Количество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Arial"/>
                          <a:ea typeface="Times New Roman"/>
                        </a:rPr>
                        <a:t>Сумма,руб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391">
                <a:tc>
                  <a:txBody>
                    <a:bodyPr/>
                    <a:lstStyle/>
                    <a:p>
                      <a:r>
                        <a:rPr lang="ru-RU" sz="1200">
                          <a:latin typeface="Arial"/>
                          <a:ea typeface="Times New Roman"/>
                        </a:rPr>
                        <a:t>1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latin typeface="Arial"/>
                          <a:ea typeface="Times New Roman"/>
                        </a:rPr>
                        <a:t>Фасадная краска Радуга,акриловая, белая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Arial"/>
                          <a:ea typeface="Times New Roman"/>
                        </a:rPr>
                        <a:t>7кг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Arial"/>
                          <a:ea typeface="Times New Roman"/>
                        </a:rPr>
                        <a:t>582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087">
                <a:tc>
                  <a:txBody>
                    <a:bodyPr/>
                    <a:lstStyle/>
                    <a:p>
                      <a:r>
                        <a:rPr lang="ru-RU" sz="1200">
                          <a:latin typeface="Arial"/>
                          <a:ea typeface="Times New Roman"/>
                        </a:rPr>
                        <a:t>2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/>
                          <a:ea typeface="Times New Roman"/>
                        </a:rPr>
                        <a:t>Колер </a:t>
                      </a:r>
                      <a:r>
                        <a:rPr lang="en-US" sz="1200">
                          <a:latin typeface="Arial"/>
                          <a:ea typeface="Times New Roman"/>
                        </a:rPr>
                        <a:t>P</a:t>
                      </a:r>
                      <a:r>
                        <a:rPr lang="ru-RU" sz="1200">
                          <a:latin typeface="Arial"/>
                          <a:ea typeface="Times New Roman"/>
                        </a:rPr>
                        <a:t>arade ,0,25л: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/>
                          <a:ea typeface="Times New Roman"/>
                        </a:rPr>
                        <a:t>зелёный, красный, синий, жёлтый,коричневый, чёрный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/>
                          <a:ea typeface="Times New Roman"/>
                        </a:rPr>
                        <a:t>6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/>
                          <a:ea typeface="Times New Roman"/>
                        </a:rPr>
                        <a:t>80.2 х 6 = 481.2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391">
                <a:tc>
                  <a:txBody>
                    <a:bodyPr/>
                    <a:lstStyle/>
                    <a:p>
                      <a:r>
                        <a:rPr lang="ru-RU" sz="1200">
                          <a:latin typeface="Arial"/>
                          <a:ea typeface="Times New Roman"/>
                        </a:rPr>
                        <a:t>3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/>
                          <a:ea typeface="Times New Roman"/>
                        </a:rPr>
                        <a:t>Коврик массажный Травка,60</a:t>
                      </a:r>
                      <a:r>
                        <a:rPr lang="en-US" sz="1200">
                          <a:latin typeface="Arial"/>
                          <a:ea typeface="Times New Roman"/>
                        </a:rPr>
                        <a:t>x90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/>
                          <a:ea typeface="Times New Roman"/>
                        </a:rPr>
                        <a:t>1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/>
                          <a:ea typeface="Times New Roman"/>
                        </a:rPr>
                        <a:t>249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391">
                <a:tc>
                  <a:txBody>
                    <a:bodyPr/>
                    <a:lstStyle/>
                    <a:p>
                      <a:r>
                        <a:rPr lang="ru-RU" sz="1200">
                          <a:latin typeface="Arial"/>
                          <a:ea typeface="Times New Roman"/>
                        </a:rPr>
                        <a:t>4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/>
                          <a:ea typeface="Times New Roman"/>
                        </a:rPr>
                        <a:t>Фанера влагостойкая, 2.5x1.25(12мм)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/>
                          <a:ea typeface="Times New Roman"/>
                        </a:rPr>
                        <a:t>2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/>
                          <a:ea typeface="Times New Roman"/>
                        </a:rPr>
                        <a:t>636</a:t>
                      </a:r>
                      <a:r>
                        <a:rPr lang="en-US" sz="1200">
                          <a:latin typeface="Arial"/>
                          <a:ea typeface="Times New Roman"/>
                        </a:rPr>
                        <a:t>x2=1372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391">
                <a:tc>
                  <a:txBody>
                    <a:bodyPr/>
                    <a:lstStyle/>
                    <a:p>
                      <a:r>
                        <a:rPr lang="ru-RU" sz="1200">
                          <a:latin typeface="Arial"/>
                          <a:ea typeface="Times New Roman"/>
                        </a:rPr>
                        <a:t>5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/>
                          <a:ea typeface="Times New Roman"/>
                        </a:rPr>
                        <a:t>Сетка противомоскитная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/>
                          <a:ea typeface="Times New Roman"/>
                        </a:rPr>
                        <a:t>2м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/>
                          <a:ea typeface="Times New Roman"/>
                        </a:rPr>
                        <a:t>2 х 50 = 100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696">
                <a:tc>
                  <a:txBody>
                    <a:bodyPr/>
                    <a:lstStyle/>
                    <a:p>
                      <a:r>
                        <a:rPr lang="ru-RU" sz="1200">
                          <a:latin typeface="Arial"/>
                          <a:ea typeface="Times New Roman"/>
                        </a:rPr>
                        <a:t>6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latin typeface="Arial"/>
                          <a:ea typeface="Times New Roman"/>
                        </a:rPr>
                        <a:t>Труба ПВХ, d*22мм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algn="ctr"/>
                      <a:r>
                        <a:rPr lang="ru-RU" sz="1200">
                          <a:latin typeface="Arial"/>
                          <a:ea typeface="Times New Roman"/>
                        </a:rPr>
                        <a:t>2м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algn="ctr"/>
                      <a:r>
                        <a:rPr lang="ru-RU" sz="1200">
                          <a:latin typeface="Arial"/>
                          <a:ea typeface="Times New Roman"/>
                        </a:rPr>
                        <a:t>22x2=44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391">
                <a:tc>
                  <a:txBody>
                    <a:bodyPr/>
                    <a:lstStyle/>
                    <a:p>
                      <a:r>
                        <a:rPr lang="ru-RU" sz="1200">
                          <a:latin typeface="Arial"/>
                          <a:ea typeface="Times New Roman"/>
                        </a:rPr>
                        <a:t>7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latin typeface="Arial"/>
                          <a:ea typeface="Times New Roman"/>
                        </a:rPr>
                        <a:t>Табличка с названием группы, 2x0,5 м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Arial"/>
                          <a:ea typeface="Times New Roman"/>
                        </a:rPr>
                        <a:t>1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Arial"/>
                          <a:ea typeface="Times New Roman"/>
                        </a:rPr>
                        <a:t>3500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391">
                <a:tc>
                  <a:txBody>
                    <a:bodyPr/>
                    <a:lstStyle/>
                    <a:p>
                      <a:r>
                        <a:rPr lang="ru-RU" sz="1200">
                          <a:latin typeface="Arial"/>
                          <a:ea typeface="Times New Roman"/>
                        </a:rPr>
                        <a:t>8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/>
                          <a:ea typeface="Times New Roman"/>
                        </a:rPr>
                        <a:t>Кисти малярные, плоские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/>
                          <a:ea typeface="Times New Roman"/>
                        </a:rPr>
                        <a:t>6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/>
                          <a:ea typeface="Times New Roman"/>
                        </a:rPr>
                        <a:t>2x54=108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</a:rPr>
                        <a:t>4x44=176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696">
                <a:tc>
                  <a:txBody>
                    <a:bodyPr/>
                    <a:lstStyle/>
                    <a:p>
                      <a:r>
                        <a:rPr lang="ru-RU" sz="1200">
                          <a:latin typeface="Arial"/>
                          <a:ea typeface="Times New Roman"/>
                        </a:rPr>
                        <a:t>9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/>
                          <a:ea typeface="Times New Roman"/>
                        </a:rPr>
                        <a:t>Доска обрезная, 22x110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/>
                          <a:ea typeface="Times New Roman"/>
                        </a:rPr>
                        <a:t>8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</a:rPr>
                        <a:t>1</a:t>
                      </a:r>
                      <a:r>
                        <a:rPr lang="ru-RU" sz="1200">
                          <a:latin typeface="Arial"/>
                          <a:ea typeface="Times New Roman"/>
                        </a:rPr>
                        <a:t>480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391">
                <a:tc>
                  <a:txBody>
                    <a:bodyPr/>
                    <a:lstStyle/>
                    <a:p>
                      <a:r>
                        <a:rPr lang="ru-RU" sz="1200">
                          <a:latin typeface="Arial"/>
                          <a:ea typeface="Times New Roman"/>
                        </a:rPr>
                        <a:t>10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/>
                          <a:ea typeface="Times New Roman"/>
                        </a:rPr>
                        <a:t>Пластиковые ящики, 600x400x200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</a:rPr>
                        <a:t>2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</a:rPr>
                        <a:t>260x2=520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696">
                <a:tc>
                  <a:txBody>
                    <a:bodyPr/>
                    <a:lstStyle/>
                    <a:p>
                      <a:r>
                        <a:rPr lang="ru-RU" sz="1200">
                          <a:latin typeface="Arial"/>
                          <a:ea typeface="Times New Roman"/>
                        </a:rPr>
                        <a:t>11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latin typeface="Arial"/>
                          <a:ea typeface="Times New Roman"/>
                        </a:rPr>
                        <a:t>Корзина для баскетбола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Arial"/>
                          <a:ea typeface="Times New Roman"/>
                        </a:rPr>
                        <a:t>1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Arial"/>
                          <a:ea typeface="Times New Roman"/>
                        </a:rPr>
                        <a:t>460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696">
                <a:tc>
                  <a:txBody>
                    <a:bodyPr/>
                    <a:lstStyle/>
                    <a:p>
                      <a:r>
                        <a:rPr lang="ru-RU" sz="1200">
                          <a:latin typeface="Arial"/>
                          <a:ea typeface="Times New Roman"/>
                        </a:rPr>
                        <a:t>12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latin typeface="Arial"/>
                          <a:ea typeface="Times New Roman"/>
                        </a:rPr>
                        <a:t>Дартс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/>
                          <a:ea typeface="Times New Roman"/>
                        </a:rPr>
                        <a:t>1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/>
                          <a:ea typeface="Times New Roman"/>
                        </a:rPr>
                        <a:t>520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076056" y="5589240"/>
            <a:ext cx="18356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Итого: 999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.2 руб.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7" descr="Безымянн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3182" cy="7085109"/>
          </a:xfrm>
          <a:prstGeom prst="rect">
            <a:avLst/>
          </a:prstGeom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251520" y="1700808"/>
            <a:ext cx="8496944" cy="2592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normalizeH="0" baseline="0" noProof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Спасибо за внимание</a:t>
            </a:r>
            <a:endParaRPr kumimoji="0" lang="ru-RU" sz="5400" b="1" i="0" u="none" strike="noStrike" kern="1200" normalizeH="0" baseline="0" noProof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Безымянны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3182" cy="708510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Актуальность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1524000" y="1397000"/>
          <a:ext cx="6096000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7" descr="Безымянн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3182" cy="708510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Цель: обогащение развивающей среды на прогулочном участке в соответствии с ФГОС ДО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556792"/>
            <a:ext cx="7283152" cy="44253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Задачи:</a:t>
            </a:r>
            <a:r>
              <a:rPr lang="ru-RU" sz="2400" dirty="0"/>
              <a:t> </a:t>
            </a:r>
          </a:p>
          <a:p>
            <a:pPr lvl="0"/>
            <a:r>
              <a:rPr lang="ru-RU" sz="2400" dirty="0" smtClean="0"/>
              <a:t>создать условия для организации совместной и самостоятельной деятельности детей на прогулочном участке: игровой, двигательной, познавательно-исследовательской, творческой, коммуникативной; </a:t>
            </a:r>
          </a:p>
          <a:p>
            <a:pPr lvl="0"/>
            <a:r>
              <a:rPr lang="ru-RU" sz="2400" dirty="0" smtClean="0"/>
              <a:t>воспитывать бережное отношение к природе, умение ухаживать за растениями; </a:t>
            </a:r>
          </a:p>
          <a:p>
            <a:pPr lvl="0"/>
            <a:r>
              <a:rPr lang="ru-RU" sz="2400" dirty="0" smtClean="0"/>
              <a:t>обеспечить безопасность детей на прогулке;</a:t>
            </a:r>
          </a:p>
          <a:p>
            <a:pPr lvl="0"/>
            <a:r>
              <a:rPr lang="ru-RU" sz="2400" dirty="0" smtClean="0"/>
              <a:t>привлечь родителей к благоустройству участка.</a:t>
            </a: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7" descr="Безымянн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3182" cy="708510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 </a:t>
            </a:r>
            <a:r>
              <a:rPr lang="en-US" sz="32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эта</a:t>
            </a: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  (1 сентября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2018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- 26 января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2019г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.)</a:t>
            </a:r>
            <a:b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Подготовительный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1331640" y="1556792"/>
            <a:ext cx="7283152" cy="442535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Исследование участка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/>
              <a:t>Беседы с родителями, привлечение к поиску интересных идей;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/>
              <a:t>Работа с </a:t>
            </a:r>
            <a:r>
              <a:rPr lang="ru-RU" sz="2400" dirty="0" err="1" smtClean="0"/>
              <a:t>интернет-ресурсами</a:t>
            </a:r>
            <a:r>
              <a:rPr lang="ru-RU" sz="2400" dirty="0" smtClean="0"/>
              <a:t>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/>
              <a:t>Обсуждение и составление плана-эскиза совместно  с родителями;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/>
              <a:t>Родительское собрание: презентация проекта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7" descr="Безымянн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3182" cy="708510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План участка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Рисунок 6" descr="площадка-Model.jpg"/>
          <p:cNvPicPr>
            <a:picLocks noChangeAspect="1"/>
          </p:cNvPicPr>
          <p:nvPr/>
        </p:nvPicPr>
        <p:blipFill>
          <a:blip r:embed="rId3" cstate="print"/>
          <a:srcRect t="5901" b="5901"/>
          <a:stretch>
            <a:fillRect/>
          </a:stretch>
        </p:blipFill>
        <p:spPr>
          <a:xfrm>
            <a:off x="1115616" y="1124744"/>
            <a:ext cx="7128792" cy="5030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7" descr="Безымянн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3182" cy="708510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980728"/>
            <a:ext cx="3682752" cy="50405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40000" lnSpcReduction="20000"/>
          </a:bodyPr>
          <a:lstStyle/>
          <a:p>
            <a:pPr lvl="0"/>
            <a:r>
              <a:rPr lang="ru-RU" sz="3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участке детей встречает светофор (1)</a:t>
            </a:r>
            <a:endParaRPr lang="ru-RU" sz="3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dirty="0"/>
          </a:p>
        </p:txBody>
      </p:sp>
      <p:pic>
        <p:nvPicPr>
          <p:cNvPr id="1026" name="Picture 2" descr="http://www.maam.ru/upload/blogs/detsad-236671-1415877405.jpg"/>
          <p:cNvPicPr>
            <a:picLocks noChangeAspect="1" noChangeArrowheads="1"/>
          </p:cNvPicPr>
          <p:nvPr/>
        </p:nvPicPr>
        <p:blipFill>
          <a:blip r:embed="rId3" r:link="rId4" cstate="print"/>
          <a:srcRect l="7526" r="20123"/>
          <a:stretch>
            <a:fillRect/>
          </a:stretch>
        </p:blipFill>
        <p:spPr bwMode="auto">
          <a:xfrm>
            <a:off x="5004048" y="908719"/>
            <a:ext cx="2304256" cy="424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одержимое 2"/>
          <p:cNvSpPr txBox="1">
            <a:spLocks/>
          </p:cNvSpPr>
          <p:nvPr/>
        </p:nvSpPr>
        <p:spPr>
          <a:xfrm>
            <a:off x="1115616" y="1628800"/>
            <a:ext cx="3682752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5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Зона ярких эмоций и игр находится на веранде(2). Сверху – баннер(3)</a:t>
            </a:r>
            <a:endParaRPr kumimoji="0" lang="ru-RU" sz="1500" b="1" i="1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 descr="группа"/>
          <p:cNvPicPr>
            <a:picLocks noChangeAspect="1" noChangeArrowheads="1"/>
          </p:cNvPicPr>
          <p:nvPr/>
        </p:nvPicPr>
        <p:blipFill>
          <a:blip r:embed="rId5" cstate="print"/>
          <a:srcRect r="-276"/>
          <a:stretch>
            <a:fillRect/>
          </a:stretch>
        </p:blipFill>
        <p:spPr bwMode="auto">
          <a:xfrm>
            <a:off x="4860032" y="1556792"/>
            <a:ext cx="3600400" cy="254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одержимое 2"/>
          <p:cNvSpPr txBox="1">
            <a:spLocks/>
          </p:cNvSpPr>
          <p:nvPr/>
        </p:nvSpPr>
        <p:spPr>
          <a:xfrm>
            <a:off x="1115616" y="2204864"/>
            <a:ext cx="3682752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5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стенах весёлое солнышко(а) и облака(б)</a:t>
            </a:r>
            <a:endParaRPr kumimoji="0" lang="ru-RU" sz="1500" b="1" i="1" u="none" strike="noStrike" kern="120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8" name="Picture 4" descr="http://www.maam.ru/upload/blogs/detsad-291905-1420388064.jpg"/>
          <p:cNvPicPr>
            <a:picLocks noChangeAspect="1" noChangeArrowheads="1"/>
          </p:cNvPicPr>
          <p:nvPr/>
        </p:nvPicPr>
        <p:blipFill>
          <a:blip r:embed="rId6" r:link="rId7" cstate="print"/>
          <a:srcRect l="18182" r="25197" b="5815"/>
          <a:stretch>
            <a:fillRect/>
          </a:stretch>
        </p:blipFill>
        <p:spPr bwMode="auto">
          <a:xfrm>
            <a:off x="5004048" y="1412776"/>
            <a:ext cx="251142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Содержимое 2"/>
          <p:cNvSpPr txBox="1">
            <a:spLocks/>
          </p:cNvSpPr>
          <p:nvPr/>
        </p:nvSpPr>
        <p:spPr>
          <a:xfrm>
            <a:off x="1115616" y="2780928"/>
            <a:ext cx="3682752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5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Ниже гусеница(в) и утка с утятами разных размеров(г)</a:t>
            </a:r>
            <a:endParaRPr kumimoji="0" lang="ru-RU" sz="1500" b="1" i="1" u="none" strike="noStrike" kern="120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9" name="Picture 5" descr="http://www.maam.ru/upload/blogs/detsad-209012-1420986778.jpg"/>
          <p:cNvPicPr>
            <a:picLocks noChangeAspect="1" noChangeArrowheads="1"/>
          </p:cNvPicPr>
          <p:nvPr/>
        </p:nvPicPr>
        <p:blipFill>
          <a:blip r:embed="rId8" r:link="rId9" cstate="print"/>
          <a:srcRect/>
          <a:stretch>
            <a:fillRect/>
          </a:stretch>
        </p:blipFill>
        <p:spPr bwMode="auto">
          <a:xfrm>
            <a:off x="4860032" y="2204864"/>
            <a:ext cx="3674739" cy="1514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Содержимое 2"/>
          <p:cNvSpPr txBox="1">
            <a:spLocks/>
          </p:cNvSpPr>
          <p:nvPr/>
        </p:nvSpPr>
        <p:spPr>
          <a:xfrm>
            <a:off x="1115616" y="3429000"/>
            <a:ext cx="3682752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боковой стене –  разноцветные счёты(</a:t>
            </a:r>
            <a:r>
              <a:rPr lang="ru-RU" sz="16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</a:t>
            </a:r>
            <a:r>
              <a:rPr lang="ru-RU" sz="1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</a:t>
            </a:r>
            <a:endParaRPr kumimoji="0" lang="ru-RU" sz="1600" b="1" i="1" u="none" strike="noStrike" kern="120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30" name="Picture 6" descr="http://www.maam.ru/upload/blogs/detsad-209012-1420985969.jpg"/>
          <p:cNvPicPr>
            <a:picLocks noChangeAspect="1" noChangeArrowheads="1"/>
          </p:cNvPicPr>
          <p:nvPr/>
        </p:nvPicPr>
        <p:blipFill>
          <a:blip r:embed="rId10" r:link="rId11" cstate="print"/>
          <a:srcRect l="1257" t="8946" r="3232" b="13737"/>
          <a:stretch>
            <a:fillRect/>
          </a:stretch>
        </p:blipFill>
        <p:spPr bwMode="auto">
          <a:xfrm>
            <a:off x="4860032" y="2492896"/>
            <a:ext cx="3960440" cy="180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Содержимое 2"/>
          <p:cNvSpPr txBox="1">
            <a:spLocks/>
          </p:cNvSpPr>
          <p:nvPr/>
        </p:nvSpPr>
        <p:spPr>
          <a:xfrm>
            <a:off x="1115616" y="4005064"/>
            <a:ext cx="3682752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Перед верандой стоят друзья утят– петух(4) и кот(5)</a:t>
            </a:r>
            <a:endParaRPr kumimoji="0" lang="ru-RU" sz="3200" b="1" i="1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31" name="Picture 7" descr="http://www.maam.ru/upload/blogs/bfd165d3d541bdf051bcc011ce2604bd.jpg.jpg"/>
          <p:cNvPicPr>
            <a:picLocks noChangeAspect="1" noChangeArrowheads="1"/>
          </p:cNvPicPr>
          <p:nvPr/>
        </p:nvPicPr>
        <p:blipFill>
          <a:blip r:embed="rId12" r:link="rId13" cstate="print"/>
          <a:srcRect t="14175" b="10226"/>
          <a:stretch>
            <a:fillRect/>
          </a:stretch>
        </p:blipFill>
        <p:spPr bwMode="auto">
          <a:xfrm>
            <a:off x="5148064" y="1124744"/>
            <a:ext cx="228600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http://www.maam.ru/upload/blogs/ab78ba4bb0385f4596e435dd0a8fee57.jpg.jpg"/>
          <p:cNvPicPr>
            <a:picLocks noChangeAspect="1" noChangeArrowheads="1"/>
          </p:cNvPicPr>
          <p:nvPr/>
        </p:nvPicPr>
        <p:blipFill>
          <a:blip r:embed="rId14" r:link="rId15" cstate="print"/>
          <a:srcRect t="15693" b="13433"/>
          <a:stretch>
            <a:fillRect/>
          </a:stretch>
        </p:blipFill>
        <p:spPr bwMode="auto">
          <a:xfrm>
            <a:off x="5148064" y="3645024"/>
            <a:ext cx="228600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Содержимое 2"/>
          <p:cNvSpPr txBox="1">
            <a:spLocks/>
          </p:cNvSpPr>
          <p:nvPr/>
        </p:nvSpPr>
        <p:spPr>
          <a:xfrm>
            <a:off x="1115616" y="4653136"/>
            <a:ext cx="3682752" cy="792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5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Цветники(8,9) помогают воспитывать бережное отношение к растениям</a:t>
            </a:r>
            <a:endParaRPr kumimoji="0" lang="ru-RU" sz="1500" b="1" i="1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33" name="Picture 9" descr="http://ped-kopilka.ru/images/2%28360%29.jpg"/>
          <p:cNvPicPr>
            <a:picLocks noChangeAspect="1" noChangeArrowheads="1"/>
          </p:cNvPicPr>
          <p:nvPr/>
        </p:nvPicPr>
        <p:blipFill>
          <a:blip r:embed="rId16" r:link="rId17" cstate="print"/>
          <a:srcRect l="13126" t="17708" r="3593" b="11041"/>
          <a:stretch>
            <a:fillRect/>
          </a:stretch>
        </p:blipFill>
        <p:spPr bwMode="auto">
          <a:xfrm>
            <a:off x="5292080" y="1412777"/>
            <a:ext cx="3077057" cy="197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Содержимое 2"/>
          <p:cNvSpPr txBox="1">
            <a:spLocks/>
          </p:cNvSpPr>
          <p:nvPr/>
        </p:nvSpPr>
        <p:spPr>
          <a:xfrm>
            <a:off x="1115616" y="5517232"/>
            <a:ext cx="3682752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спортивном уголке можно поиграть с коровой(12),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ru-RU" sz="3200" b="1" i="1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34" name="Picture 10" descr="http://www.maam.ru/upload/blogs/detsad-169581-1416838862.jpg"/>
          <p:cNvPicPr>
            <a:picLocks noChangeAspect="1" noChangeArrowheads="1"/>
          </p:cNvPicPr>
          <p:nvPr/>
        </p:nvPicPr>
        <p:blipFill>
          <a:blip r:embed="rId18" r:link="rId19" cstate="print"/>
          <a:srcRect/>
          <a:stretch>
            <a:fillRect/>
          </a:stretch>
        </p:blipFill>
        <p:spPr bwMode="auto">
          <a:xfrm>
            <a:off x="5292080" y="3573016"/>
            <a:ext cx="3096344" cy="1896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 descr="http://www.maam.ru/upload/blogs/detsad-291905-1420388016.jpg"/>
          <p:cNvPicPr>
            <a:picLocks noChangeAspect="1" noChangeArrowheads="1"/>
          </p:cNvPicPr>
          <p:nvPr/>
        </p:nvPicPr>
        <p:blipFill>
          <a:blip r:embed="rId20" r:link="rId21" cstate="print"/>
          <a:srcRect/>
          <a:stretch>
            <a:fillRect/>
          </a:stretch>
        </p:blipFill>
        <p:spPr bwMode="auto">
          <a:xfrm>
            <a:off x="5076056" y="2348880"/>
            <a:ext cx="3329930" cy="249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 build="p"/>
      <p:bldP spid="18" grpId="0" build="p"/>
      <p:bldP spid="20" grpId="0" build="p"/>
      <p:bldP spid="22" grpId="0" build="p"/>
      <p:bldP spid="24" grpId="0" build="p"/>
      <p:bldP spid="28" grpId="0" build="p"/>
      <p:bldP spid="3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7" descr="Безымянн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3182" cy="7085109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836712"/>
            <a:ext cx="3816424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Походить босиком по дорожке здоровья(16)</a:t>
            </a:r>
            <a:endParaRPr kumimoji="0" lang="ru-RU" sz="3200" b="1" i="1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http://www.maam.ru/upload/blogs/detsad-259519-1416201399.jpg"/>
          <p:cNvPicPr>
            <a:picLocks noChangeAspect="1" noChangeArrowheads="1"/>
          </p:cNvPicPr>
          <p:nvPr/>
        </p:nvPicPr>
        <p:blipFill>
          <a:blip r:embed="rId3" r:link="rId4" cstate="print"/>
          <a:srcRect l="11351" t="36058" r="47028" b="-2403"/>
          <a:stretch>
            <a:fillRect/>
          </a:stretch>
        </p:blipFill>
        <p:spPr bwMode="auto">
          <a:xfrm>
            <a:off x="5220072" y="836712"/>
            <a:ext cx="220027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1115616" y="1484784"/>
            <a:ext cx="3816424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5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Небольшой группой дети могут поплавать на корабле(18)</a:t>
            </a:r>
            <a:endParaRPr kumimoji="0" lang="ru-RU" sz="1500" b="1" i="1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1" name="Picture 3" descr="http://www.maam.ru/upload/blogs/detsad-209012-1420985228.jpg"/>
          <p:cNvPicPr>
            <a:picLocks noChangeAspect="1" noChangeArrowheads="1"/>
          </p:cNvPicPr>
          <p:nvPr/>
        </p:nvPicPr>
        <p:blipFill>
          <a:blip r:embed="rId5" r:link="rId6" cstate="print"/>
          <a:srcRect l="4938" t="7640" r="17899"/>
          <a:stretch>
            <a:fillRect/>
          </a:stretch>
        </p:blipFill>
        <p:spPr bwMode="auto">
          <a:xfrm>
            <a:off x="5076056" y="1412776"/>
            <a:ext cx="3096344" cy="20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1115616" y="2060848"/>
            <a:ext cx="3816424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5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Рассмотреть и посчитать утят в «пруду»(19)</a:t>
            </a:r>
            <a:endParaRPr kumimoji="0" lang="ru-RU" sz="1500" b="1" i="1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2" name="Picture 4" descr="http://tmndetsady.ru/upload/news/orig_85fbbb9097c319bd6d9ebf6970becfa9.jpg"/>
          <p:cNvPicPr>
            <a:picLocks noChangeAspect="1" noChangeArrowheads="1"/>
          </p:cNvPicPr>
          <p:nvPr/>
        </p:nvPicPr>
        <p:blipFill>
          <a:blip r:embed="rId7" r:link="rId8" cstate="print"/>
          <a:srcRect l="17055" t="15874" r="8788" b="5292"/>
          <a:stretch>
            <a:fillRect/>
          </a:stretch>
        </p:blipFill>
        <p:spPr bwMode="auto">
          <a:xfrm>
            <a:off x="5076057" y="1772816"/>
            <a:ext cx="3096343" cy="2465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одержимое 2"/>
          <p:cNvSpPr txBox="1">
            <a:spLocks/>
          </p:cNvSpPr>
          <p:nvPr/>
        </p:nvSpPr>
        <p:spPr>
          <a:xfrm>
            <a:off x="1115616" y="2636912"/>
            <a:ext cx="3816424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5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«Покатать» на паровозике мишек и зайчат(20)</a:t>
            </a:r>
            <a:endParaRPr kumimoji="0" lang="ru-RU" sz="1500" b="1" i="1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3" name="Picture 5" descr="http://www.maam.ru/upload/blogs/detsad-236671-1415878227.jpg"/>
          <p:cNvPicPr>
            <a:picLocks noChangeAspect="1" noChangeArrowheads="1"/>
          </p:cNvPicPr>
          <p:nvPr/>
        </p:nvPicPr>
        <p:blipFill>
          <a:blip r:embed="rId9" r:link="rId10" cstate="print"/>
          <a:srcRect t="29276" b="20847"/>
          <a:stretch>
            <a:fillRect/>
          </a:stretch>
        </p:blipFill>
        <p:spPr bwMode="auto">
          <a:xfrm>
            <a:off x="1403648" y="3356992"/>
            <a:ext cx="52959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P spid="9" grpId="0" build="p"/>
      <p:bldP spid="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7" descr="Безымянн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3182" cy="708510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052736"/>
            <a:ext cx="8229600" cy="576064"/>
          </a:xfrm>
        </p:spPr>
        <p:txBody>
          <a:bodyPr>
            <a:noAutofit/>
          </a:bodyPr>
          <a:lstStyle/>
          <a:p>
            <a:r>
              <a:rPr lang="en-US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II </a:t>
            </a: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этап.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(1 марта - 18 мая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2019г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.) </a:t>
            </a:r>
            <a:b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Оформление участка совместно с родителями </a:t>
            </a:r>
            <a:endParaRPr lang="ru-RU" sz="32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83568" y="234888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II</a:t>
            </a:r>
            <a:r>
              <a:rPr kumimoji="0" lang="en-US" sz="3200" b="1" i="0" u="none" strike="noStrike" kern="1200" cap="none" spc="0" normalizeH="0" baseline="0" noProof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 </a:t>
            </a:r>
            <a:r>
              <a:rPr kumimoji="0" lang="ru-RU" sz="3200" b="1" i="0" u="none" strike="noStrike" kern="1200" cap="none" spc="0" normalizeH="0" baseline="0" noProof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этап.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(15 июня – 25 августа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2019г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.)</a:t>
            </a:r>
            <a:r>
              <a:rPr kumimoji="0" lang="ru-RU" sz="3200" b="1" i="0" u="none" strike="noStrike" kern="1200" cap="none" spc="0" normalizeH="0" baseline="0" noProof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55576" y="3933056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dirty="0" smtClean="0"/>
              <a:t>Использование развивающей среды на участке в игровой, двигательной, творческой деятельности.</a:t>
            </a:r>
          </a:p>
          <a:p>
            <a:r>
              <a:rPr lang="ru-RU" sz="2400" dirty="0" smtClean="0"/>
              <a:t>Сохранность и уход за оборудованием участка, зелёными насаждениями.</a:t>
            </a:r>
          </a:p>
          <a:p>
            <a:pPr lvl="0" algn="ctr">
              <a:spcBef>
                <a:spcPct val="0"/>
              </a:spcBef>
            </a:pPr>
            <a:r>
              <a:rPr kumimoji="0" lang="ru-RU" sz="3200" b="1" i="0" u="none" strike="noStrike" kern="1200" cap="none" spc="0" normalizeH="0" baseline="0" noProof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7" descr="Безымянн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3182" cy="708510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Предполагаемые </a:t>
            </a: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результаты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2204864"/>
            <a:ext cx="7355160" cy="1584176"/>
          </a:xfr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Создано образовательное пространство, обеспечивающее игровую, познавательную, исследовательскую и творческую активность детей.</a:t>
            </a:r>
          </a:p>
          <a:p>
            <a:r>
              <a:rPr lang="ru-RU" dirty="0" smtClean="0"/>
              <a:t>Обеспечены комфортные условия для физического развития детей.</a:t>
            </a:r>
          </a:p>
          <a:p>
            <a:r>
              <a:rPr lang="ru-RU" dirty="0" smtClean="0"/>
              <a:t>Дети имеют возможность ухаживать за растениями.</a:t>
            </a:r>
          </a:p>
          <a:p>
            <a:r>
              <a:rPr lang="ru-RU" dirty="0" smtClean="0"/>
              <a:t>Совершенствуется взаимодействие с семьёй.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</TotalTime>
  <Words>472</Words>
  <Application>Microsoft Office PowerPoint</Application>
  <PresentationFormat>Экран (4:3)</PresentationFormat>
  <Paragraphs>99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Проект «Волшебная полянка»  </vt:lpstr>
      <vt:lpstr>Актуальность</vt:lpstr>
      <vt:lpstr>Цель: обогащение развивающей среды на прогулочном участке в соответствии с ФГОС ДО</vt:lpstr>
      <vt:lpstr>I этап.  (1 сентября 2018 - 26 января 2019г.)   Подготовительный</vt:lpstr>
      <vt:lpstr>План участка</vt:lpstr>
      <vt:lpstr>Слайд 6</vt:lpstr>
      <vt:lpstr>Слайд 7</vt:lpstr>
      <vt:lpstr>II этап. (1 марта - 18 мая 2019г.)  Оформление участка совместно с родителями </vt:lpstr>
      <vt:lpstr>Предполагаемые результаты</vt:lpstr>
      <vt:lpstr>Материальные затраты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«Развиваемся и получаем удовольствие»  (Дизайн-проект психологического уголка)</dc:title>
  <dc:creator>User</dc:creator>
  <cp:lastModifiedBy>User</cp:lastModifiedBy>
  <cp:revision>24</cp:revision>
  <dcterms:created xsi:type="dcterms:W3CDTF">2013-02-27T14:20:24Z</dcterms:created>
  <dcterms:modified xsi:type="dcterms:W3CDTF">2020-09-20T10:30:49Z</dcterms:modified>
</cp:coreProperties>
</file>